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28"/>
  </p:notesMasterIdLst>
  <p:sldIdLst>
    <p:sldId id="256" r:id="rId2"/>
    <p:sldId id="257" r:id="rId3"/>
    <p:sldId id="263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50A"/>
    <a:srgbClr val="FFFF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49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880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FE532-4E66-474F-BEEF-34AD168E950F}" type="datetimeFigureOut">
              <a:rPr lang="ko-KR" altLang="en-US" smtClean="0"/>
              <a:pPr/>
              <a:t>2011-10-30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1793F-FC3E-47AE-95D1-6BFD0D8BF5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1793F-FC3E-47AE-95D1-6BFD0D8BF5B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>
            <a:prstTxWarp prst="textStop">
              <a:avLst/>
            </a:prstTxWarp>
          </a:bodyPr>
          <a:lstStyle>
            <a:lvl1pPr>
              <a:defRPr sz="36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/>
          <a:lstStyle>
            <a:lvl1pPr marL="0" indent="0" algn="ctr">
              <a:buNone/>
              <a:defRPr>
                <a:solidFill>
                  <a:srgbClr val="66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ABEB-431A-491C-932B-1A483C2E4EF6}" type="datetime1">
              <a:rPr lang="ko-KR" altLang="en-US" smtClean="0"/>
              <a:pPr/>
              <a:t>2011-10-30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6" name="자유형 15"/>
          <p:cNvSpPr/>
          <p:nvPr userDrawn="1"/>
        </p:nvSpPr>
        <p:spPr>
          <a:xfrm>
            <a:off x="-468560" y="5013176"/>
            <a:ext cx="9505056" cy="1844824"/>
          </a:xfrm>
          <a:custGeom>
            <a:avLst/>
            <a:gdLst>
              <a:gd name="connsiteX0" fmla="*/ 0 w 9377917"/>
              <a:gd name="connsiteY0" fmla="*/ 956930 h 956930"/>
              <a:gd name="connsiteX1" fmla="*/ 1711842 w 9377917"/>
              <a:gd name="connsiteY1" fmla="*/ 372140 h 956930"/>
              <a:gd name="connsiteX2" fmla="*/ 2477386 w 9377917"/>
              <a:gd name="connsiteY2" fmla="*/ 584791 h 956930"/>
              <a:gd name="connsiteX3" fmla="*/ 4167963 w 9377917"/>
              <a:gd name="connsiteY3" fmla="*/ 318977 h 956930"/>
              <a:gd name="connsiteX4" fmla="*/ 4976038 w 9377917"/>
              <a:gd name="connsiteY4" fmla="*/ 478465 h 956930"/>
              <a:gd name="connsiteX5" fmla="*/ 5497033 w 9377917"/>
              <a:gd name="connsiteY5" fmla="*/ 212651 h 956930"/>
              <a:gd name="connsiteX6" fmla="*/ 6613452 w 9377917"/>
              <a:gd name="connsiteY6" fmla="*/ 584791 h 956930"/>
              <a:gd name="connsiteX7" fmla="*/ 8282763 w 9377917"/>
              <a:gd name="connsiteY7" fmla="*/ 0 h 956930"/>
              <a:gd name="connsiteX8" fmla="*/ 9377917 w 9377917"/>
              <a:gd name="connsiteY8" fmla="*/ 478465 h 956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77917" h="956930">
                <a:moveTo>
                  <a:pt x="0" y="956930"/>
                </a:moveTo>
                <a:lnTo>
                  <a:pt x="1711842" y="372140"/>
                </a:lnTo>
                <a:lnTo>
                  <a:pt x="2477386" y="584791"/>
                </a:lnTo>
                <a:lnTo>
                  <a:pt x="4167963" y="318977"/>
                </a:lnTo>
                <a:lnTo>
                  <a:pt x="4976038" y="478465"/>
                </a:lnTo>
                <a:lnTo>
                  <a:pt x="5497033" y="212651"/>
                </a:lnTo>
                <a:lnTo>
                  <a:pt x="6613452" y="584791"/>
                </a:lnTo>
                <a:lnTo>
                  <a:pt x="8282763" y="0"/>
                </a:lnTo>
                <a:lnTo>
                  <a:pt x="9377917" y="478465"/>
                </a:lnTo>
              </a:path>
            </a:pathLst>
          </a:custGeom>
          <a:ln w="57150">
            <a:solidFill>
              <a:srgbClr val="F6E5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자유형 18"/>
          <p:cNvSpPr/>
          <p:nvPr userDrawn="1"/>
        </p:nvSpPr>
        <p:spPr>
          <a:xfrm>
            <a:off x="-180529" y="0"/>
            <a:ext cx="10009113" cy="2276872"/>
          </a:xfrm>
          <a:custGeom>
            <a:avLst/>
            <a:gdLst>
              <a:gd name="connsiteX0" fmla="*/ 9643731 w 9643731"/>
              <a:gd name="connsiteY0" fmla="*/ 797442 h 1435395"/>
              <a:gd name="connsiteX1" fmla="*/ 9643731 w 9643731"/>
              <a:gd name="connsiteY1" fmla="*/ 797442 h 1435395"/>
              <a:gd name="connsiteX2" fmla="*/ 9409814 w 9643731"/>
              <a:gd name="connsiteY2" fmla="*/ 21265 h 1435395"/>
              <a:gd name="connsiteX3" fmla="*/ 170121 w 9643731"/>
              <a:gd name="connsiteY3" fmla="*/ 0 h 1435395"/>
              <a:gd name="connsiteX4" fmla="*/ 0 w 9643731"/>
              <a:gd name="connsiteY4" fmla="*/ 1350335 h 1435395"/>
              <a:gd name="connsiteX5" fmla="*/ 425303 w 9643731"/>
              <a:gd name="connsiteY5" fmla="*/ 1435395 h 1435395"/>
              <a:gd name="connsiteX6" fmla="*/ 2987749 w 9643731"/>
              <a:gd name="connsiteY6" fmla="*/ 701749 h 1435395"/>
              <a:gd name="connsiteX7" fmla="*/ 3370521 w 9643731"/>
              <a:gd name="connsiteY7" fmla="*/ 1041991 h 1435395"/>
              <a:gd name="connsiteX8" fmla="*/ 4380614 w 9643731"/>
              <a:gd name="connsiteY8" fmla="*/ 882502 h 1435395"/>
              <a:gd name="connsiteX9" fmla="*/ 6411433 w 9643731"/>
              <a:gd name="connsiteY9" fmla="*/ 1190846 h 1435395"/>
              <a:gd name="connsiteX10" fmla="*/ 6953693 w 9643731"/>
              <a:gd name="connsiteY10" fmla="*/ 723014 h 1435395"/>
              <a:gd name="connsiteX11" fmla="*/ 8155172 w 9643731"/>
              <a:gd name="connsiteY11" fmla="*/ 1148316 h 1435395"/>
              <a:gd name="connsiteX12" fmla="*/ 9643731 w 9643731"/>
              <a:gd name="connsiteY12" fmla="*/ 797442 h 1435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43731" h="1435395">
                <a:moveTo>
                  <a:pt x="9643731" y="797442"/>
                </a:moveTo>
                <a:lnTo>
                  <a:pt x="9643731" y="797442"/>
                </a:lnTo>
                <a:lnTo>
                  <a:pt x="9409814" y="21265"/>
                </a:lnTo>
                <a:lnTo>
                  <a:pt x="170121" y="0"/>
                </a:lnTo>
                <a:lnTo>
                  <a:pt x="0" y="1350335"/>
                </a:lnTo>
                <a:lnTo>
                  <a:pt x="425303" y="1435395"/>
                </a:lnTo>
                <a:lnTo>
                  <a:pt x="2987749" y="701749"/>
                </a:lnTo>
                <a:lnTo>
                  <a:pt x="3370521" y="1041991"/>
                </a:lnTo>
                <a:lnTo>
                  <a:pt x="4380614" y="882502"/>
                </a:lnTo>
                <a:lnTo>
                  <a:pt x="6411433" y="1190846"/>
                </a:lnTo>
                <a:lnTo>
                  <a:pt x="6953693" y="723014"/>
                </a:lnTo>
                <a:lnTo>
                  <a:pt x="8155172" y="1148316"/>
                </a:lnTo>
                <a:lnTo>
                  <a:pt x="9643731" y="79744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2D373-29C8-431C-A4F1-D3B2243A03F7}" type="datetime1">
              <a:rPr lang="ko-KR" altLang="en-US" smtClean="0"/>
              <a:pPr/>
              <a:t>2011-10-30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세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DBBF1-22C3-41F9-9887-4ED9F6CA31DB}" type="datetime1">
              <a:rPr lang="ko-KR" altLang="en-US" smtClean="0"/>
              <a:pPr/>
              <a:t>2011-10-30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그림 개체 틀 6"/>
          <p:cNvSpPr>
            <a:spLocks noGrp="1"/>
          </p:cNvSpPr>
          <p:nvPr>
            <p:ph type="pic" sz="quarter" idx="13" hasCustomPrompt="1"/>
          </p:nvPr>
        </p:nvSpPr>
        <p:spPr>
          <a:xfrm rot="21153759">
            <a:off x="1179288" y="2169542"/>
            <a:ext cx="1783953" cy="16083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none"/>
        </p:style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8" name="그림 개체 틀 6"/>
          <p:cNvSpPr>
            <a:spLocks noGrp="1"/>
          </p:cNvSpPr>
          <p:nvPr>
            <p:ph type="pic" sz="quarter" idx="14" hasCustomPrompt="1"/>
          </p:nvPr>
        </p:nvSpPr>
        <p:spPr>
          <a:xfrm>
            <a:off x="3660478" y="1999982"/>
            <a:ext cx="1919634" cy="19330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none"/>
        </p:style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6"/>
          </p:nvPr>
        </p:nvSpPr>
        <p:spPr>
          <a:xfrm>
            <a:off x="755650" y="4365625"/>
            <a:ext cx="7129463" cy="1008063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 dirty="0"/>
          </a:p>
        </p:txBody>
      </p:sp>
      <p:sp>
        <p:nvSpPr>
          <p:cNvPr id="12" name="그림 개체 틀 6"/>
          <p:cNvSpPr>
            <a:spLocks noGrp="1"/>
          </p:cNvSpPr>
          <p:nvPr>
            <p:ph type="pic" sz="quarter" idx="17" hasCustomPrompt="1"/>
          </p:nvPr>
        </p:nvSpPr>
        <p:spPr>
          <a:xfrm>
            <a:off x="6180758" y="2169542"/>
            <a:ext cx="1783953" cy="16083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none"/>
        </p:style>
        <p:txBody>
          <a:bodyPr/>
          <a:lstStyle>
            <a:lvl1pPr>
              <a:defRPr/>
            </a:lvl1pPr>
          </a:lstStyle>
          <a:p>
            <a:r>
              <a:rPr lang="en-US" altLang="ko-KR" dirty="0" smtClean="0"/>
              <a:t>  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EA42E-DB7C-4C9A-86AB-72D29EF7F897}" type="datetime1">
              <a:rPr lang="ko-KR" altLang="en-US" smtClean="0"/>
              <a:pPr/>
              <a:t>2011-10-30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C9822-A4F7-402B-A3CD-2370728B5E44}" type="datetime1">
              <a:rPr lang="ko-KR" altLang="en-US" smtClean="0"/>
              <a:pPr/>
              <a:t>2011-10-30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3"/>
          </p:nvPr>
        </p:nvSpPr>
        <p:spPr>
          <a:xfrm>
            <a:off x="468313" y="2781300"/>
            <a:ext cx="2808287" cy="2879725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bg.jp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3166" y="0"/>
            <a:ext cx="9137668" cy="7461448"/>
          </a:xfrm>
          <a:prstGeom prst="rect">
            <a:avLst/>
          </a:prstGeom>
        </p:spPr>
      </p:pic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3BAF1-FACD-4144-A21C-1558D96B4D0F}" type="datetime1">
              <a:rPr lang="ko-KR" altLang="en-US" smtClean="0"/>
              <a:pPr/>
              <a:t>2011-10-30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3F4AE-F3FD-486E-AA5A-706EA62F844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3" name="자유형 12"/>
          <p:cNvSpPr/>
          <p:nvPr userDrawn="1"/>
        </p:nvSpPr>
        <p:spPr>
          <a:xfrm>
            <a:off x="-223284" y="0"/>
            <a:ext cx="9643731" cy="1191987"/>
          </a:xfrm>
          <a:custGeom>
            <a:avLst/>
            <a:gdLst>
              <a:gd name="connsiteX0" fmla="*/ 9643731 w 9643731"/>
              <a:gd name="connsiteY0" fmla="*/ 797442 h 1435395"/>
              <a:gd name="connsiteX1" fmla="*/ 9643731 w 9643731"/>
              <a:gd name="connsiteY1" fmla="*/ 797442 h 1435395"/>
              <a:gd name="connsiteX2" fmla="*/ 9409814 w 9643731"/>
              <a:gd name="connsiteY2" fmla="*/ 21265 h 1435395"/>
              <a:gd name="connsiteX3" fmla="*/ 170121 w 9643731"/>
              <a:gd name="connsiteY3" fmla="*/ 0 h 1435395"/>
              <a:gd name="connsiteX4" fmla="*/ 0 w 9643731"/>
              <a:gd name="connsiteY4" fmla="*/ 1350335 h 1435395"/>
              <a:gd name="connsiteX5" fmla="*/ 425303 w 9643731"/>
              <a:gd name="connsiteY5" fmla="*/ 1435395 h 1435395"/>
              <a:gd name="connsiteX6" fmla="*/ 2987749 w 9643731"/>
              <a:gd name="connsiteY6" fmla="*/ 701749 h 1435395"/>
              <a:gd name="connsiteX7" fmla="*/ 3370521 w 9643731"/>
              <a:gd name="connsiteY7" fmla="*/ 1041991 h 1435395"/>
              <a:gd name="connsiteX8" fmla="*/ 4380614 w 9643731"/>
              <a:gd name="connsiteY8" fmla="*/ 882502 h 1435395"/>
              <a:gd name="connsiteX9" fmla="*/ 6411433 w 9643731"/>
              <a:gd name="connsiteY9" fmla="*/ 1190846 h 1435395"/>
              <a:gd name="connsiteX10" fmla="*/ 6953693 w 9643731"/>
              <a:gd name="connsiteY10" fmla="*/ 723014 h 1435395"/>
              <a:gd name="connsiteX11" fmla="*/ 8155172 w 9643731"/>
              <a:gd name="connsiteY11" fmla="*/ 1148316 h 1435395"/>
              <a:gd name="connsiteX12" fmla="*/ 9643731 w 9643731"/>
              <a:gd name="connsiteY12" fmla="*/ 797442 h 1435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43731" h="1435395">
                <a:moveTo>
                  <a:pt x="9643731" y="797442"/>
                </a:moveTo>
                <a:lnTo>
                  <a:pt x="9643731" y="797442"/>
                </a:lnTo>
                <a:lnTo>
                  <a:pt x="9409814" y="21265"/>
                </a:lnTo>
                <a:lnTo>
                  <a:pt x="170121" y="0"/>
                </a:lnTo>
                <a:lnTo>
                  <a:pt x="0" y="1350335"/>
                </a:lnTo>
                <a:lnTo>
                  <a:pt x="425303" y="1435395"/>
                </a:lnTo>
                <a:lnTo>
                  <a:pt x="2987749" y="701749"/>
                </a:lnTo>
                <a:lnTo>
                  <a:pt x="3370521" y="1041991"/>
                </a:lnTo>
                <a:lnTo>
                  <a:pt x="4380614" y="882502"/>
                </a:lnTo>
                <a:lnTo>
                  <a:pt x="6411433" y="1190846"/>
                </a:lnTo>
                <a:lnTo>
                  <a:pt x="6953693" y="723014"/>
                </a:lnTo>
                <a:lnTo>
                  <a:pt x="8155172" y="1148316"/>
                </a:lnTo>
                <a:lnTo>
                  <a:pt x="9643731" y="797442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tint val="66000"/>
                  <a:satMod val="160000"/>
                  <a:alpha val="51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58614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cxnSp>
        <p:nvCxnSpPr>
          <p:cNvPr id="12" name="직선 연결선 11"/>
          <p:cNvCxnSpPr/>
          <p:nvPr userDrawn="1"/>
        </p:nvCxnSpPr>
        <p:spPr>
          <a:xfrm flipV="1">
            <a:off x="9144000" y="908720"/>
            <a:ext cx="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자유형 10"/>
          <p:cNvSpPr/>
          <p:nvPr userDrawn="1"/>
        </p:nvSpPr>
        <p:spPr>
          <a:xfrm>
            <a:off x="-106326" y="5943600"/>
            <a:ext cx="9377917" cy="956930"/>
          </a:xfrm>
          <a:custGeom>
            <a:avLst/>
            <a:gdLst>
              <a:gd name="connsiteX0" fmla="*/ 0 w 9377917"/>
              <a:gd name="connsiteY0" fmla="*/ 956930 h 956930"/>
              <a:gd name="connsiteX1" fmla="*/ 1711842 w 9377917"/>
              <a:gd name="connsiteY1" fmla="*/ 372140 h 956930"/>
              <a:gd name="connsiteX2" fmla="*/ 2477386 w 9377917"/>
              <a:gd name="connsiteY2" fmla="*/ 584791 h 956930"/>
              <a:gd name="connsiteX3" fmla="*/ 4167963 w 9377917"/>
              <a:gd name="connsiteY3" fmla="*/ 318977 h 956930"/>
              <a:gd name="connsiteX4" fmla="*/ 4976038 w 9377917"/>
              <a:gd name="connsiteY4" fmla="*/ 478465 h 956930"/>
              <a:gd name="connsiteX5" fmla="*/ 5497033 w 9377917"/>
              <a:gd name="connsiteY5" fmla="*/ 212651 h 956930"/>
              <a:gd name="connsiteX6" fmla="*/ 6613452 w 9377917"/>
              <a:gd name="connsiteY6" fmla="*/ 584791 h 956930"/>
              <a:gd name="connsiteX7" fmla="*/ 8282763 w 9377917"/>
              <a:gd name="connsiteY7" fmla="*/ 0 h 956930"/>
              <a:gd name="connsiteX8" fmla="*/ 9377917 w 9377917"/>
              <a:gd name="connsiteY8" fmla="*/ 478465 h 956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77917" h="956930">
                <a:moveTo>
                  <a:pt x="0" y="956930"/>
                </a:moveTo>
                <a:lnTo>
                  <a:pt x="1711842" y="372140"/>
                </a:lnTo>
                <a:lnTo>
                  <a:pt x="2477386" y="584791"/>
                </a:lnTo>
                <a:lnTo>
                  <a:pt x="4167963" y="318977"/>
                </a:lnTo>
                <a:lnTo>
                  <a:pt x="4976038" y="478465"/>
                </a:lnTo>
                <a:lnTo>
                  <a:pt x="5497033" y="212651"/>
                </a:lnTo>
                <a:lnTo>
                  <a:pt x="6613452" y="584791"/>
                </a:lnTo>
                <a:lnTo>
                  <a:pt x="8282763" y="0"/>
                </a:lnTo>
                <a:lnTo>
                  <a:pt x="9377917" y="478465"/>
                </a:lnTo>
              </a:path>
            </a:pathLst>
          </a:custGeom>
          <a:ln w="57150">
            <a:solidFill>
              <a:srgbClr val="F6E50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hf hdr="0" dt="0"/>
  <p:txStyles>
    <p:titleStyle>
      <a:lvl1pPr algn="l" defTabSz="914400" rtl="0" eaLnBrk="1" latinLnBrk="1" hangingPunct="1">
        <a:spcBef>
          <a:spcPct val="0"/>
        </a:spcBef>
        <a:buNone/>
        <a:defRPr sz="3200" b="1" kern="1200" cap="none" spc="0">
          <a:ln w="11430"/>
          <a:gradFill>
            <a:gsLst>
              <a:gs pos="0">
                <a:schemeClr val="accent6">
                  <a:tint val="90000"/>
                  <a:satMod val="120000"/>
                </a:schemeClr>
              </a:gs>
              <a:gs pos="25000">
                <a:schemeClr val="accent6">
                  <a:tint val="93000"/>
                  <a:satMod val="120000"/>
                </a:schemeClr>
              </a:gs>
              <a:gs pos="50000">
                <a:schemeClr val="accent6">
                  <a:shade val="89000"/>
                  <a:satMod val="110000"/>
                </a:schemeClr>
              </a:gs>
              <a:gs pos="75000">
                <a:schemeClr val="accent6">
                  <a:tint val="93000"/>
                  <a:satMod val="120000"/>
                </a:schemeClr>
              </a:gs>
              <a:gs pos="100000">
                <a:schemeClr val="accent6">
                  <a:tint val="90000"/>
                  <a:satMod val="120000"/>
                </a:schemeClr>
              </a:gs>
            </a:gsLst>
            <a:lin ang="5400000"/>
          </a:gra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1988840"/>
            <a:ext cx="8352928" cy="302433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선진복지국가로 가기 위한 사회복지시민단체의 역할</a:t>
            </a:r>
            <a:br>
              <a:rPr lang="ko-KR" altLang="en-US" dirty="0" smtClean="0"/>
            </a:b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071942"/>
            <a:ext cx="6400800" cy="988090"/>
          </a:xfrm>
        </p:spPr>
        <p:txBody>
          <a:bodyPr>
            <a:normAutofit fontScale="70000" lnSpcReduction="20000"/>
          </a:bodyPr>
          <a:lstStyle/>
          <a:p>
            <a:endParaRPr lang="en-US" altLang="ko-KR" b="1" dirty="0" smtClean="0"/>
          </a:p>
          <a:p>
            <a:r>
              <a:rPr lang="ko-KR" altLang="en-US" sz="4400" b="1" dirty="0" smtClean="0"/>
              <a:t>선진사회복지연구회 회장 이정숙</a:t>
            </a:r>
            <a:endParaRPr lang="en-US" altLang="ko-KR" sz="4400" b="1" dirty="0" smtClean="0"/>
          </a:p>
          <a:p>
            <a:endParaRPr lang="ko-KR" altLang="en-US" sz="2600" dirty="0" smtClean="0"/>
          </a:p>
          <a:p>
            <a:endParaRPr lang="ko-KR" altLang="en-US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91877"/>
            <a:ext cx="8401080" cy="5766123"/>
          </a:xfrm>
        </p:spPr>
        <p:txBody>
          <a:bodyPr>
            <a:noAutofit/>
          </a:bodyPr>
          <a:lstStyle/>
          <a:p>
            <a:endParaRPr lang="en-US" altLang="ko-KR" sz="2400" b="1" dirty="0" smtClean="0"/>
          </a:p>
          <a:p>
            <a:r>
              <a:rPr lang="ko-KR" altLang="en-US" sz="2400" b="1" dirty="0" smtClean="0"/>
              <a:t>이제 경제 성장만을 강조하던 과거  형태에서 벗어나 분배와 소외계층의 복지를 고려하는 정책 대안을 적극 받아 들여야 한다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경제성장의 </a:t>
            </a:r>
            <a:r>
              <a:rPr lang="ko-KR" altLang="en-US" sz="2400" b="1" dirty="0" err="1" smtClean="0"/>
              <a:t>궁긍적인</a:t>
            </a:r>
            <a:r>
              <a:rPr lang="ko-KR" altLang="en-US" sz="2400" b="1" dirty="0" smtClean="0"/>
              <a:t> 목적이 국민의 삶이 질 </a:t>
            </a:r>
            <a:r>
              <a:rPr lang="ko-KR" altLang="en-US" sz="2400" b="1" dirty="0" err="1" smtClean="0"/>
              <a:t>향샹이라면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복지는 경제성장의 목적은 서로 상충되는 것이 아니며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서로 상호보완적으로 작용할 때 국가가 지속적으로 발전 할 수 있다는 것이 선진국의 경험이다</a:t>
            </a:r>
            <a:r>
              <a:rPr lang="en-US" altLang="ko-KR" sz="2400" b="1" dirty="0" smtClean="0"/>
              <a:t>.</a:t>
            </a:r>
          </a:p>
          <a:p>
            <a:r>
              <a:rPr lang="ko-KR" altLang="en-US" sz="2400" b="1" dirty="0" smtClean="0"/>
              <a:t>따라서 한국 사회의 지속가능성을 확보하기 위해서는 정부지출의 우선순위를 소득재분배 효과가 큰 복지 분야에 집중할 필요가 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또한 정부의 재원만으로는 사회복지에 필요한 자원이 충분하게 조성될 수 없기 때문에 시민단체를 통한 민간의 활력적인 참여를 유도하여야 한다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사회복지에 대한 국민들의 관심과 적극적인 참여를 통해 </a:t>
            </a:r>
            <a:r>
              <a:rPr lang="ko-KR" altLang="en-US" sz="2400" b="1" dirty="0" err="1" smtClean="0"/>
              <a:t>그동안</a:t>
            </a:r>
            <a:r>
              <a:rPr lang="ko-KR" altLang="en-US" sz="2400" b="1" dirty="0" smtClean="0"/>
              <a:t> 누적된 국민적 갈등과 대립의 모순을 극복하고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갈등구조를 타파하는 사회적 분위기를 창출해야 한다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endParaRPr lang="ko-KR" altLang="en-US" sz="2400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시민단체</a:t>
            </a:r>
            <a:r>
              <a:rPr lang="en-US" altLang="ko-KR" dirty="0" smtClean="0"/>
              <a:t>(NGO)</a:t>
            </a:r>
            <a:r>
              <a:rPr lang="ko-KR" altLang="en-US" dirty="0" smtClean="0"/>
              <a:t>의 배경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19869"/>
            <a:ext cx="8229600" cy="5289451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NGO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등장은 사회의 구조적 변화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즉 여가시간의 증대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고령화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정보화에 따른 변화와 등으로 인해 다양하고 개별적인 삶의 가치를 추구하게 되고 이에 따라 다양해진 주민의 수요에 행정이 적절히 대응하지 못하게 된 소위 정부의 실패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(government failure)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와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이것을 단순히 영리를 추구하는 기업에 맡길 수도 없는 시장의 실패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(market failure)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 대한 대안으로 충족시키는 데 한계를 인식하게 되어 이에 대한 하나의 대안으로서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NGO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 활성화된 것이다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endParaRPr lang="ko-KR" altLang="en-US" sz="24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시민단체</a:t>
            </a:r>
            <a:r>
              <a:rPr lang="en-US" altLang="ko-KR" dirty="0" smtClean="0"/>
              <a:t>(NGO)</a:t>
            </a:r>
            <a:r>
              <a:rPr lang="ko-KR" altLang="en-US" dirty="0" smtClean="0"/>
              <a:t>의 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19869"/>
            <a:ext cx="8229600" cy="5289451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160000"/>
              </a:lnSpc>
              <a:buFont typeface="+mj-lt"/>
              <a:buAutoNum type="arabicParenR"/>
            </a:pP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견제 기능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국가와 시장이 지닌 권력을 비판하고 감시하는 것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60000"/>
              </a:lnSpc>
              <a:buFont typeface="+mj-lt"/>
              <a:buAutoNum type="arabicParenR"/>
            </a:pP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복지 기능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오늘날 복지국가가 발달하게 됨에 따라 정부는 국민의 행복한 삶을 위하여 각종 복지를 제공한다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그러나 정부는 복지서비스를 제공할 때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다수결원리에 따라야 하고 관료제를 통하여 획일적인 서비스를 제공해야 한다는 단점을 지니고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따라서 각종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NGO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정부와의 직접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간접적인 계약을 맺거나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독자적인 인력과 재정을 가지고 정부가 제공할 수 없거나 무시하는 사회서비스를 제공한다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ko-KR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arenR"/>
            </a:pP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시민단체</a:t>
            </a:r>
            <a:r>
              <a:rPr lang="en-US" altLang="ko-KR" dirty="0" smtClean="0"/>
              <a:t>(NGO)</a:t>
            </a:r>
            <a:r>
              <a:rPr lang="ko-KR" altLang="en-US" dirty="0" smtClean="0"/>
              <a:t>의 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91877"/>
            <a:ext cx="8229600" cy="528945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60000"/>
              </a:lnSpc>
              <a:buNone/>
            </a:pPr>
            <a:r>
              <a:rPr lang="en-US" altLang="ko-KR" sz="2400" b="1" dirty="0" smtClean="0"/>
              <a:t>3) </a:t>
            </a:r>
            <a:r>
              <a:rPr lang="ko-KR" altLang="en-US" sz="2400" b="1" dirty="0" smtClean="0"/>
              <a:t>대변 기능</a:t>
            </a:r>
            <a:r>
              <a:rPr lang="en-US" altLang="ko-KR" sz="2400" b="1" dirty="0" smtClean="0"/>
              <a:t>---NGO</a:t>
            </a:r>
            <a:r>
              <a:rPr lang="ko-KR" altLang="en-US" sz="2400" b="1" dirty="0" smtClean="0"/>
              <a:t>의 활동은 사회적 약자의 권익을 대변하는 기능과 밀접하게 관련되어 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오늘날 인권과 복지가 강조됨에 따라 사회적 약자가 단체를 결성하여 자신의 권익을 추구할 뿐만 아니라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선도적인 지식인들도 사회적 약자의 권익을 옹호하기 위하여 활발하게 활동하고 있다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사회적 약자를 위한 활동은 단체의 집단이익을 추구하는 경향이 있으나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전체적으로 볼 때 공공의 이익으로 연결된다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pPr>
              <a:lnSpc>
                <a:spcPct val="160000"/>
              </a:lnSpc>
              <a:buNone/>
            </a:pP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조정 기능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현대사회는 분화되고 전문화되면서 개인의 욕구도 다양하고 집단간의 갈등도 빈번하다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NGO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정부와 정부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정부와 이익집단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이익집단과 이익집단 간의 분쟁 발생 시에 </a:t>
            </a:r>
            <a:r>
              <a:rPr lang="ko-KR" alt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조정자로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나서서 일반시민의 피해를 줄이는 역할을 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43240" y="6286520"/>
            <a:ext cx="2895600" cy="365125"/>
          </a:xfrm>
        </p:spPr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시민단체</a:t>
            </a:r>
            <a:r>
              <a:rPr lang="en-US" altLang="ko-KR" dirty="0" smtClean="0"/>
              <a:t>(NGO)</a:t>
            </a:r>
            <a:r>
              <a:rPr lang="ko-KR" altLang="en-US" dirty="0" smtClean="0"/>
              <a:t>의 기능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교육 기능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시민의 자발적 참여와 연대에 의하여 각종 사회문제를 해결한다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과정에서 공공정책과정에 참여하게 되고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개인과 집단 사이에 활발한 의사소통이 일어나게 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개인은 각종 사회문제에 대한 인식능력과 비판적인 시각을 가지게 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뿐만 아니라 자율정신과 개인권리를 인식하게 되고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공공의 이익에 대한 봉사활동의 중요성을 체득한다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우리 나라 시민단체들이 갖고 있는 당면과제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ko-KR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조직적 측면 </a:t>
            </a:r>
            <a:r>
              <a:rPr lang="en-US" altLang="ko-K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 나라의 시민단체는 매우 중앙집중주의에 편향된 모습을 보이면서 리더십의 재생산이 원활하게 이루어지지 않는 이유는 시민적 참여가 결여된 채 사회적 쟁점에 따라 명망가들의 형식적 연대활동이 주류를 이루고 있기 때문이다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이러한 명망적 전문가들의 중복 참여현상이 나타나며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이로 인한 시민운동단체의 정체성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(Identity)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문제로 대두되기도 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또한 시민운동이 연고주의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패권주의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지역이기주의로 특징지어지고 있어 조직기반의 확대를 저해하고 동시에 시민참여의 기회를 제약한다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우리 나라 시민단체들이 갖고 있는 당면과제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특히 명망가들의 일회적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형식적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전략적 연대로 시민들은 점점 더 소외되고 운동의 명분에 대해 회의를 갖게 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그래서 시민 없는 시민단체라는 비판도 제기되고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이러한 경향으로 시민단체는 언론과의 불가피한 동반자관계를 형성하게 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이것은 언론이 시민단체와의 친화력이 가장 높다는 데에서도 잘 드러나고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그리고 조직활동단계에서 시민단체는 언론 효과를 극대화하기 위한 전략을 사용하고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우리 나라 시민단체들이 갖고 있는 당면과제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/>
          <a:lstStyle/>
          <a:p>
            <a:pPr>
              <a:lnSpc>
                <a:spcPct val="160000"/>
              </a:lnSpc>
              <a:buNone/>
            </a:pPr>
            <a:r>
              <a:rPr lang="en-US" altLang="ko-K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altLang="ko-K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ko-KR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재정적 측면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최근 우리 나라의 경제사정의 악화로 인해 시민단체들은 큰 재정적 위기에 직면했다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이전에도 재정여건이 아주 좋지는 않았지만 급격한 수입 감소에서 오는 시민단체의 재정적 위기는 운동실무자들의 사기뿐만 아니라 조직 활동마저도 크게 위축시킬 가능성이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이는 운동 목적과 단체의 생존간의 길항관계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拮抗關係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인데 정부와 대기업의 기부금을 둘러싼 마찰이 대표적인 예이다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43240" y="6286520"/>
            <a:ext cx="2895600" cy="365125"/>
          </a:xfrm>
        </p:spPr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우리 나라 시민단체들이 갖고 있는 당면과제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정부와 대기업의 활동을 감시해야 하는 시민단체가 그들로부터 재정지원을 받고 스폰서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(sponsor)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로부터 얼마나 자유로울 수 있고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포획되지 않을 수 있느냐의 문제이다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이러한 문제들은 운동실무자들이 시민단체 본래의 목적에 충실 하느냐 아니면 행정적 역할에 치중하느냐의 문제를 야기시키고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유일한 해결책은 시민들의 광범한 참여를 통한 회비 수입의 극대화이다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이는 재정기반의 확보방안인 동시에 조직기반의 확대방안이기도 하다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214678" y="6492875"/>
            <a:ext cx="2895600" cy="365125"/>
          </a:xfrm>
        </p:spPr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정부와 시민단체</a:t>
            </a:r>
            <a:r>
              <a:rPr lang="en-US" altLang="ko-KR" dirty="0" smtClean="0"/>
              <a:t>(NGO)</a:t>
            </a:r>
            <a:r>
              <a:rPr lang="ko-KR" altLang="en-US" dirty="0" smtClean="0"/>
              <a:t>의 관계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사회발전을 위해 정부와 시민단체는 일정 부분 상호 견제와 균형 및 협력 관계형성</a:t>
            </a: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60000"/>
              </a:lnSpc>
              <a:buFont typeface="+mj-lt"/>
              <a:buAutoNum type="arabicParenR"/>
            </a:pP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공공활동에 대한 감시역할 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여기에는 국가부문 전체 즉 입법부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행정부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사법부 모두를 포괄하고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나아가 언론 및 대기업에 대한 감시역할까지 확대되고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arenR"/>
            </a:pPr>
            <a:r>
              <a:rPr lang="ko-KR" altLang="en-US" sz="2400" b="1" dirty="0" smtClean="0"/>
              <a:t>공공서비스의 비용을 절감하기 위한 공공서비스의 공동생산</a:t>
            </a:r>
            <a:r>
              <a:rPr lang="en-US" altLang="ko-KR" sz="2400" b="1" dirty="0" smtClean="0"/>
              <a:t>(Coproduction) </a:t>
            </a:r>
            <a:r>
              <a:rPr lang="ko-KR" altLang="en-US" sz="2400" b="1" dirty="0" smtClean="0"/>
              <a:t>역할 및 집행업무를 수행</a:t>
            </a:r>
            <a:r>
              <a:rPr lang="en-US" altLang="ko-KR" sz="2400" b="1" dirty="0" smtClean="0"/>
              <a:t>-</a:t>
            </a:r>
            <a:r>
              <a:rPr lang="ko-KR" altLang="en-US" sz="2400" b="1" dirty="0" smtClean="0"/>
              <a:t>이는 정부와 시민 단체간에 일정하게 파트너십</a:t>
            </a:r>
            <a:r>
              <a:rPr lang="en-US" altLang="ko-KR" sz="2400" b="1" dirty="0" smtClean="0"/>
              <a:t>(Partnership)</a:t>
            </a:r>
            <a:r>
              <a:rPr lang="ko-KR" altLang="en-US" sz="2400" b="1" dirty="0" smtClean="0"/>
              <a:t>을 구축하는 것이다</a:t>
            </a:r>
            <a:r>
              <a:rPr lang="en-US" altLang="ko-KR" sz="2400" b="1" dirty="0" smtClean="0"/>
              <a:t>. </a:t>
            </a:r>
            <a:endParaRPr lang="ko-KR" altLang="en-US" sz="2400" dirty="0" smtClean="0"/>
          </a:p>
          <a:p>
            <a:pPr marL="457200" indent="-457200">
              <a:lnSpc>
                <a:spcPct val="160000"/>
              </a:lnSpc>
              <a:buFont typeface="+mj-lt"/>
              <a:buAutoNum type="arabicParenR"/>
            </a:pPr>
            <a:endParaRPr lang="ko-KR" alt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pc="3500" dirty="0" smtClean="0"/>
              <a:t>목차</a:t>
            </a:r>
            <a:endParaRPr lang="ko-KR" altLang="en-US" spc="35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들어가는 글</a:t>
            </a:r>
            <a:endParaRPr lang="ko-KR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시민단체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(NGO)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배경</a:t>
            </a:r>
            <a:endParaRPr lang="ko-KR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시민단체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(NGO)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기능</a:t>
            </a:r>
            <a:endParaRPr lang="ko-KR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 나라 시민단체들이 갖고 있는 당면과제</a:t>
            </a:r>
            <a:endParaRPr lang="ko-KR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정부와 시민단체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(NGO)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관계 </a:t>
            </a:r>
            <a:endParaRPr lang="ko-KR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ko-KR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맺는글</a:t>
            </a:r>
            <a:endParaRPr lang="ko-KR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US" altLang="ko-KR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정부와 시민단체</a:t>
            </a:r>
            <a:r>
              <a:rPr lang="en-US" altLang="ko-KR" dirty="0" smtClean="0"/>
              <a:t>(NGO)</a:t>
            </a:r>
            <a:r>
              <a:rPr lang="ko-KR" altLang="en-US" dirty="0" smtClean="0"/>
              <a:t>의 관계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정부와 시민단체가 공동협력 했을 때 서로에게 어떤 점에서 도움이 될 수 있는가를 검토해보기로 할 것이다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정부 입장에서는 정책대상집단과의 상호작용을 통해 공공서비스를 더 효과적으로 전달할 수 있으며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시민단체 구성원들로부터 사전 의견수렴을 통해 더 많은 정보수집 및 원활한 관계형성에 도움이 된다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반면 시민단체 입장에서는 정책과정에 보다 쉽게 접근할 수 있고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자신들의 부족한 전문지식을 정부내부자원을 활용해 보완할 수 있다</a:t>
            </a:r>
            <a:r>
              <a:rPr lang="en-US" altLang="ko-K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ko-KR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</p:spPr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맺는글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401080" cy="5289451"/>
          </a:xfrm>
        </p:spPr>
        <p:txBody>
          <a:bodyPr>
            <a:normAutofit/>
          </a:bodyPr>
          <a:lstStyle/>
          <a:p>
            <a:r>
              <a:rPr lang="ko-KR" altLang="en-US" sz="2400" b="1" dirty="0" smtClean="0"/>
              <a:t>우리나라가 선진복지사회를 이룩하기 위해서는</a:t>
            </a:r>
            <a:endParaRPr lang="en-US" altLang="ko-KR" sz="2400" b="1" dirty="0" smtClean="0"/>
          </a:p>
          <a:p>
            <a:pPr>
              <a:buNone/>
            </a:pPr>
            <a:r>
              <a:rPr lang="ko-KR" altLang="en-US" sz="2400" b="1" dirty="0" smtClean="0"/>
              <a:t>   국민 모두가 건강하고 안전하게 행복한 삶을 살</a:t>
            </a:r>
            <a:endParaRPr lang="en-US" altLang="ko-KR" sz="2400" b="1" dirty="0" smtClean="0"/>
          </a:p>
          <a:p>
            <a:pPr>
              <a:buNone/>
            </a:pPr>
            <a:r>
              <a:rPr lang="ko-KR" altLang="en-US" sz="2400" b="1" dirty="0" smtClean="0"/>
              <a:t>   수 있는 복지체계를 갖추어야 한다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복지사회에서</a:t>
            </a:r>
            <a:endParaRPr lang="en-US" altLang="ko-KR" sz="2400" b="1" dirty="0" smtClean="0"/>
          </a:p>
          <a:p>
            <a:pPr>
              <a:buNone/>
            </a:pPr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 소외계층의 삶의 질 향상을 위해서는 정부의 </a:t>
            </a:r>
            <a:endParaRPr lang="en-US" altLang="ko-KR" sz="2400" b="1" dirty="0" smtClean="0"/>
          </a:p>
          <a:p>
            <a:pPr>
              <a:buNone/>
            </a:pP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책임과 함께 시민단체의 참여와 역할도 무엇보다</a:t>
            </a:r>
            <a:endParaRPr lang="en-US" altLang="ko-KR" sz="2400" b="1" dirty="0" smtClean="0"/>
          </a:p>
          <a:p>
            <a:pPr>
              <a:buNone/>
            </a:pPr>
            <a:r>
              <a:rPr lang="en-US" altLang="ko-KR" sz="2400" b="1" dirty="0" smtClean="0"/>
              <a:t>  </a:t>
            </a:r>
            <a:r>
              <a:rPr lang="ko-KR" altLang="en-US" sz="2400" b="1" dirty="0" smtClean="0"/>
              <a:t> 중요하다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ko-KR" altLang="en-US" sz="2400" b="1" dirty="0" smtClean="0"/>
              <a:t>정부의 재원만으로는 복지사회 구축에 필요한 자</a:t>
            </a:r>
            <a:endParaRPr lang="en-US" altLang="ko-KR" sz="2400" b="1" dirty="0" smtClean="0"/>
          </a:p>
          <a:p>
            <a:pPr>
              <a:buNone/>
            </a:pPr>
            <a:r>
              <a:rPr lang="ko-KR" altLang="en-US" sz="2400" b="1" dirty="0" smtClean="0"/>
              <a:t>   원을 충분히 조성할 수 없기 때문에 민간의 적극</a:t>
            </a:r>
            <a:endParaRPr lang="en-US" altLang="ko-KR" sz="2400" b="1" dirty="0" smtClean="0"/>
          </a:p>
          <a:p>
            <a:pPr>
              <a:buNone/>
            </a:pPr>
            <a:r>
              <a:rPr lang="ko-KR" altLang="en-US" sz="2400" b="1" dirty="0" smtClean="0"/>
              <a:t>   적인 참여가 필요한 것이다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정부의 공공정책의 </a:t>
            </a:r>
            <a:endParaRPr lang="en-US" altLang="ko-KR" sz="2400" b="1" dirty="0" smtClean="0"/>
          </a:p>
          <a:p>
            <a:pPr>
              <a:buNone/>
            </a:pP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한계를 극복하고 성숙한 시민사회의 자원을 효율</a:t>
            </a:r>
            <a:endParaRPr lang="en-US" altLang="ko-KR" sz="2400" b="1" dirty="0" smtClean="0"/>
          </a:p>
          <a:p>
            <a:pPr>
              <a:buNone/>
            </a:pPr>
            <a:r>
              <a:rPr lang="en-US" altLang="ko-KR" sz="2400" b="1" dirty="0" smtClean="0"/>
              <a:t>   </a:t>
            </a:r>
            <a:r>
              <a:rPr lang="ko-KR" altLang="en-US" sz="2400" b="1" dirty="0" smtClean="0"/>
              <a:t>적으로 활용하기 위한 방안을 마련해야 한다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맺는글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>
            <a:noAutofit/>
          </a:bodyPr>
          <a:lstStyle/>
          <a:p>
            <a:r>
              <a:rPr lang="ko-KR" altLang="en-US" sz="2400" b="1" dirty="0" smtClean="0"/>
              <a:t>시민단체 참여케 되면 첫째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사회복지효율성과 투명성을 확보하고 감시기능을 위해 정부가 새로운 조직을 만들고 인원을 고용해 운영하기 위한 재원이 절감이 된다</a:t>
            </a:r>
            <a:r>
              <a:rPr lang="en-US" altLang="ko-KR" sz="2400" b="1" dirty="0" smtClean="0"/>
              <a:t>.</a:t>
            </a:r>
            <a:r>
              <a:rPr lang="ko-KR" altLang="en-US" sz="2400" b="1" dirty="0" smtClean="0"/>
              <a:t> 절약된 이런 한 예산으로 복지가 꼭 필요한 곳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필요한 사람들에게 꼭 필요한 때에 꼭 필요한 만큼 복지혜택을 늘릴 수가 있다</a:t>
            </a:r>
            <a:r>
              <a:rPr lang="en-US" altLang="ko-KR" sz="2400" b="1" dirty="0" smtClean="0"/>
              <a:t>.</a:t>
            </a:r>
            <a:endParaRPr lang="ko-KR" altLang="en-US" sz="2400" dirty="0" smtClean="0"/>
          </a:p>
          <a:p>
            <a:r>
              <a:rPr lang="ko-KR" altLang="en-US" sz="2400" b="1" dirty="0" smtClean="0"/>
              <a:t>둘째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전국 </a:t>
            </a:r>
            <a:r>
              <a:rPr lang="en-US" altLang="ko-KR" sz="2400" b="1" dirty="0" smtClean="0"/>
              <a:t>3,360</a:t>
            </a:r>
            <a:r>
              <a:rPr lang="ko-KR" altLang="en-US" sz="2400" b="1" dirty="0" err="1" smtClean="0"/>
              <a:t>여개</a:t>
            </a:r>
            <a:r>
              <a:rPr lang="ko-KR" altLang="en-US" sz="2400" b="1" dirty="0" smtClean="0"/>
              <a:t> 읍</a:t>
            </a:r>
            <a:r>
              <a:rPr lang="en-US" altLang="ko-KR" sz="2400" b="1" dirty="0" smtClean="0"/>
              <a:t>·</a:t>
            </a:r>
            <a:r>
              <a:rPr lang="ko-KR" altLang="en-US" sz="2400" b="1" dirty="0" smtClean="0"/>
              <a:t>면</a:t>
            </a:r>
            <a:r>
              <a:rPr lang="en-US" altLang="ko-KR" sz="2400" b="1" dirty="0" smtClean="0"/>
              <a:t>·</a:t>
            </a:r>
            <a:r>
              <a:rPr lang="ko-KR" altLang="en-US" sz="2400" b="1" dirty="0" smtClean="0"/>
              <a:t>동 주민센터의 평균 복지전담 공무원 수는 </a:t>
            </a:r>
            <a:r>
              <a:rPr lang="en-US" altLang="ko-KR" sz="2400" b="1" dirty="0" smtClean="0"/>
              <a:t>1.6</a:t>
            </a:r>
            <a:r>
              <a:rPr lang="ko-KR" altLang="en-US" sz="2400" b="1" dirty="0" smtClean="0"/>
              <a:t>명에 불과하다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복지공무원 </a:t>
            </a:r>
            <a:r>
              <a:rPr lang="en-US" altLang="ko-KR" sz="2400" b="1" dirty="0" smtClean="0"/>
              <a:t>1</a:t>
            </a:r>
            <a:r>
              <a:rPr lang="ko-KR" altLang="en-US" sz="2400" b="1" dirty="0" smtClean="0"/>
              <a:t>명이 </a:t>
            </a:r>
            <a:r>
              <a:rPr lang="ko-KR" altLang="en-US" sz="2400" b="1" dirty="0" err="1" smtClean="0"/>
              <a:t>수천명을</a:t>
            </a:r>
            <a:r>
              <a:rPr lang="ko-KR" altLang="en-US" sz="2400" b="1" dirty="0" smtClean="0"/>
              <a:t> 담당하는 상황에서 애초부터 제대로 된 복지서비스를 기대하는 것은 불가능한바 정부가 미쳐 손길이 미치지 못하는 곳 까지 구석구석 다 챙길 수 있어 복지 사각지대가 없어질 것이다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셋째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시민들의 참여로 인한 정부 정책이나 방향에 대해 소통이 이루어지고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이해의 폭을 넓혀 때로는 상호 보완적 체계를 형성 할 수 있으며 사회복지정책 불평과 불만에 대한 해소 방안도 가능하다</a:t>
            </a:r>
            <a:r>
              <a:rPr lang="en-US" altLang="ko-KR" sz="2400" b="1" dirty="0" smtClean="0"/>
              <a:t>. </a:t>
            </a:r>
            <a:endParaRPr lang="ko-KR" altLang="en-US" sz="24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맺는글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>
            <a:normAutofit fontScale="85000" lnSpcReduction="10000"/>
          </a:bodyPr>
          <a:lstStyle/>
          <a:p>
            <a:r>
              <a:rPr lang="ko-KR" altLang="en-US" dirty="0" smtClean="0"/>
              <a:t>셋째</a:t>
            </a:r>
            <a:r>
              <a:rPr lang="en-US" altLang="ko-KR" dirty="0" smtClean="0"/>
              <a:t>. </a:t>
            </a:r>
            <a:r>
              <a:rPr lang="ko-KR" altLang="en-US" dirty="0" smtClean="0"/>
              <a:t>시민들의 참여로 인한 정부 정책이나 방향에 대해 소통이 이루어지고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이해의 폭을 넓혀 때로는 상호 보완적 체계를 형성 할 수 있으며 사회복지정책 불평과 불만에 대한 해소방안도 가능하다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b="1" dirty="0" smtClean="0"/>
              <a:t>넷째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복지의 한정된 재원으로는 폭발적으로 늘어나는 복지수요를 물질적으로 다 감당 하는 데는 한계가 있어 충족 시켜 줄 수가 없다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복지가 추구하는 삶의 질 향상이 꼭 물질적인 것 뿐만 아니라 정신적인 삶의 가치관이 전부가 아니고 행복의 기준을 어디에 </a:t>
            </a:r>
            <a:r>
              <a:rPr lang="ko-KR" altLang="en-US" b="1" dirty="0" err="1" smtClean="0"/>
              <a:t>두는냐도</a:t>
            </a:r>
            <a:r>
              <a:rPr lang="ko-KR" altLang="en-US" b="1" dirty="0" smtClean="0"/>
              <a:t> 중요하다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이러한 정책은 정부에서 주도적으로 하면 면피용으로 잘못 인식 될 수 있기 때문에 거부반응으로 시민들이 잘 따라 하지 않은 수가 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시민단체가 나보다 남을 배려하며 함께 더불어 잘사는 복지사회를 이룩하는 보람 있고 의미 있는 삶을 강조 하는 것이 더 효과적 일 것이다</a:t>
            </a:r>
            <a:r>
              <a:rPr lang="en-US" altLang="ko-KR" b="1" dirty="0" smtClean="0"/>
              <a:t>.</a:t>
            </a:r>
            <a:r>
              <a:rPr lang="ko-KR" altLang="en-US" b="1" dirty="0" smtClean="0"/>
              <a:t> 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맺는글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47861"/>
            <a:ext cx="8229600" cy="5289451"/>
          </a:xfrm>
        </p:spPr>
        <p:txBody>
          <a:bodyPr/>
          <a:lstStyle/>
          <a:p>
            <a:r>
              <a:rPr lang="ko-KR" altLang="en-US" b="1" dirty="0" smtClean="0"/>
              <a:t>다섯째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복지 사각지대에서 발생되는 문제들은 시민단체가 더 </a:t>
            </a:r>
            <a:r>
              <a:rPr lang="ko-KR" altLang="en-US" b="1" dirty="0" err="1" smtClean="0"/>
              <a:t>시의적절하게</a:t>
            </a:r>
            <a:r>
              <a:rPr lang="ko-KR" altLang="en-US" b="1" dirty="0" smtClean="0"/>
              <a:t> 유연하게 대처할 수 있다</a:t>
            </a:r>
            <a:r>
              <a:rPr lang="en-US" altLang="ko-KR" b="1" dirty="0" smtClean="0"/>
              <a:t>. </a:t>
            </a:r>
          </a:p>
          <a:p>
            <a:r>
              <a:rPr lang="ko-KR" altLang="en-US" b="1" dirty="0" smtClean="0"/>
              <a:t>그리고 시민들이 가장 쉽게 보편적으로 참여하는 자원봉사가 많이 활성화 되어 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자원봉사를 할 때 자원봉사자들이 조금만 더 관심을 가지고 그곳에 시설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관리 상태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입소자들과의</a:t>
            </a:r>
            <a:r>
              <a:rPr lang="ko-KR" altLang="en-US" b="1" dirty="0" smtClean="0"/>
              <a:t> 생활 상태나 대화를 살펴 볼 것을 덧붙인다</a:t>
            </a:r>
            <a:r>
              <a:rPr lang="en-US" altLang="ko-KR" b="1" dirty="0" smtClean="0"/>
              <a:t>. </a:t>
            </a:r>
          </a:p>
          <a:p>
            <a:endParaRPr lang="en-US" altLang="ko-KR" b="1" dirty="0" smtClean="0"/>
          </a:p>
          <a:p>
            <a:pPr algn="ctr"/>
            <a:r>
              <a:rPr lang="ko-KR" altLang="en-US" b="1" dirty="0" smtClean="0"/>
              <a:t>감사합니다</a:t>
            </a:r>
            <a:r>
              <a:rPr lang="en-US" altLang="ko-KR" b="1" dirty="0" smtClean="0"/>
              <a:t>!</a:t>
            </a:r>
            <a:endParaRPr lang="ko-KR" altLang="en-US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선진사회복지연구회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는</a:t>
            </a:r>
            <a:r>
              <a:rPr lang="en-US" altLang="ko-KR" dirty="0" smtClean="0"/>
              <a:t>…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63885"/>
            <a:ext cx="8472518" cy="52894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endParaRPr lang="ko-KR" altLang="en-US" sz="1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r>
              <a:rPr lang="ko-KR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복지예산이 정말 필요한 사람에게 골고루 </a:t>
            </a:r>
            <a:r>
              <a:rPr lang="en-US" altLang="ko-K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투명하게  효율적으로 필요한 때에 적정하게 사용되고 전달 되는지</a:t>
            </a:r>
            <a:r>
              <a:rPr lang="en-US" altLang="ko-K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또 </a:t>
            </a:r>
            <a:r>
              <a:rPr lang="ko-KR" alt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수급자들의</a:t>
            </a:r>
            <a:r>
              <a:rPr lang="ko-KR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재화나 서비스의 남용과 오용을 막을 수 있는지 등을 지속적으로 시민운동차원에서 감시</a:t>
            </a:r>
            <a:r>
              <a:rPr lang="en-US" altLang="ko-K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감독</a:t>
            </a:r>
            <a:r>
              <a:rPr lang="en-US" altLang="ko-K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연구를 하고 대안 제시를 하는 시민 </a:t>
            </a:r>
            <a:r>
              <a:rPr lang="ko-KR" altLang="en-US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옴부즈만</a:t>
            </a:r>
            <a:r>
              <a:rPr lang="ko-KR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역할을 하고자 하는 것이 목적입니다</a:t>
            </a:r>
            <a:r>
              <a:rPr lang="en-US" altLang="ko-K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ko-KR" altLang="en-US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ko-KR" altLang="en-US" sz="2000" dirty="0">
              <a:solidFill>
                <a:srgbClr val="FFFF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참고문헌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63885"/>
            <a:ext cx="8229600" cy="52894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김준기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(1999).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정부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․NGO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관계에 관한 이론적 고찰 및 정부 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NGO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지원사업 분석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한국행정학회 동계학술대회 발표논문집</a:t>
            </a:r>
          </a:p>
          <a:p>
            <a:pPr>
              <a:lnSpc>
                <a:spcPct val="160000"/>
              </a:lnSpc>
            </a:pP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덴츠총연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제진수 역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(1999), NPO 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지속가능한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사회를 위한 시민경영학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삼인</a:t>
            </a:r>
          </a:p>
          <a:p>
            <a:pPr>
              <a:lnSpc>
                <a:spcPct val="160000"/>
              </a:lnSpc>
            </a:pP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박상필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(2001), NGO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개념적 논의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앞의 책</a:t>
            </a:r>
          </a:p>
          <a:p>
            <a:pPr>
              <a:lnSpc>
                <a:spcPct val="160000"/>
              </a:lnSpc>
            </a:pP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안정적 재원확보 및 활성화 방안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아시아 시민사회운동연구원</a:t>
            </a:r>
          </a:p>
          <a:p>
            <a:pPr>
              <a:lnSpc>
                <a:spcPct val="160000"/>
              </a:lnSpc>
            </a:pP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이재곤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(1996),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국제환경법과 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비정부간기구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(NGO),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충남대 법학연구</a:t>
            </a:r>
          </a:p>
          <a:p>
            <a:pPr>
              <a:lnSpc>
                <a:spcPct val="160000"/>
              </a:lnSpc>
            </a:pP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김광식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(1999),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 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NGO: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시민사회단체 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세기의 희망인가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?, 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동명사</a:t>
            </a:r>
          </a:p>
          <a:p>
            <a:pPr>
              <a:lnSpc>
                <a:spcPct val="160000"/>
              </a:lnSpc>
            </a:pP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박상필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(2001), NGO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와 현대사회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비영리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․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비정부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․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시민사회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․</a:t>
            </a:r>
            <a:r>
              <a:rPr lang="ko-KR" alt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자원조직의 구조와 동학</a:t>
            </a:r>
            <a:r>
              <a:rPr lang="en-US" altLang="ko-K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아르케</a:t>
            </a:r>
            <a:endParaRPr lang="ko-KR" alt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선진사회복지연구회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42910" y="1643050"/>
            <a:ext cx="8501090" cy="4425355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endParaRPr lang="en-US" altLang="ko-KR" b="1" spc="50" dirty="0" smtClean="0"/>
          </a:p>
          <a:p>
            <a:pPr>
              <a:lnSpc>
                <a:spcPct val="150000"/>
              </a:lnSpc>
              <a:buNone/>
            </a:pPr>
            <a:r>
              <a:rPr lang="ko-KR" altLang="en-US" b="1" spc="50" dirty="0" smtClean="0"/>
              <a:t>“</a:t>
            </a:r>
            <a:r>
              <a:rPr lang="ko-KR" altLang="en-US" b="1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복지는 우리의 작은 사랑과 관심에서 시작 됩니다</a:t>
            </a:r>
            <a:r>
              <a:rPr lang="en-US" altLang="ko-KR" b="1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ko-KR" altLang="en-US" spc="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None/>
            </a:pPr>
            <a:r>
              <a:rPr lang="ko-KR" altLang="en-US" b="1" spc="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우리의 관심과 참여가 대한민국을 선진복지국가로 만듭니다”</a:t>
            </a:r>
            <a:endParaRPr lang="ko-KR" altLang="en-US" spc="5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000364" y="6286520"/>
            <a:ext cx="2895600" cy="365125"/>
          </a:xfrm>
        </p:spPr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pic>
        <p:nvPicPr>
          <p:cNvPr id="8" name="내용 개체 틀 7" descr="도가니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316598">
            <a:off x="726991" y="2553702"/>
            <a:ext cx="2000250" cy="2886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347864" y="2276872"/>
            <a:ext cx="5184576" cy="3384376"/>
          </a:xfrm>
        </p:spPr>
        <p:txBody>
          <a:bodyPr>
            <a:normAutofit fontScale="77500" lnSpcReduction="20000"/>
          </a:bodyPr>
          <a:lstStyle/>
          <a:p>
            <a:endParaRPr lang="ko-KR" altLang="en-US" dirty="0" smtClean="0"/>
          </a:p>
          <a:p>
            <a:pPr>
              <a:lnSpc>
                <a:spcPct val="160000"/>
              </a:lnSpc>
            </a:pP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2005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년에 광주인화학교에서 일어났던 실제 성폭력사건을 다룬 영화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lnSpc>
                <a:spcPct val="160000"/>
              </a:lnSpc>
            </a:pP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 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 국회 본회의에서 성폭력범죄 처벌특례법 개정안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일명 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ko-KR" alt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도가니법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가결</a:t>
            </a:r>
            <a:endParaRPr lang="en-US" altLang="ko-K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endParaRPr lang="ko-KR" altLang="en-US" sz="3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60000"/>
              </a:lnSpc>
            </a:pP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99592" y="1196752"/>
            <a:ext cx="77768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ko-KR" altLang="en-US" sz="2600" b="1" dirty="0" smtClean="0">
                <a:solidFill>
                  <a:schemeClr val="bg1"/>
                </a:solidFill>
              </a:rPr>
              <a:t> </a:t>
            </a:r>
            <a:r>
              <a:rPr lang="ko-KR" alt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최근 장안에 충격과 분노의 도가니에 빠지게 한 책과 영화 ‘도가니</a:t>
            </a:r>
            <a:r>
              <a:rPr lang="ko-KR" altLang="en-US" sz="2600" b="1" dirty="0" smtClean="0">
                <a:solidFill>
                  <a:schemeClr val="bg1"/>
                </a:solidFill>
              </a:rPr>
              <a:t>’</a:t>
            </a:r>
            <a:endParaRPr lang="ko-KR" altLang="en-US" sz="2600" dirty="0">
              <a:solidFill>
                <a:schemeClr val="bg1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pic>
        <p:nvPicPr>
          <p:cNvPr id="5" name="내용 개체 틀 4" descr="베이비박스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315260">
            <a:off x="546896" y="2233551"/>
            <a:ext cx="4038600" cy="3027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29190" y="1285860"/>
            <a:ext cx="4464496" cy="57606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en-US" b="1" dirty="0" smtClean="0"/>
              <a:t>   </a:t>
            </a:r>
            <a:r>
              <a:rPr lang="ko-KR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서울 관악구 </a:t>
            </a:r>
            <a:r>
              <a:rPr lang="ko-KR" altLang="en-US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난곡동에</a:t>
            </a:r>
            <a:r>
              <a:rPr lang="ko-KR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있는 미인가 시설 ‘</a:t>
            </a:r>
            <a:r>
              <a:rPr lang="ko-KR" altLang="en-US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주사랑공동체의집</a:t>
            </a:r>
            <a:r>
              <a:rPr lang="ko-KR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’은 장애아기를 돌볼 처지가 못 되는 부모들이 아기를 안전하게 두고 갈 수 있게 한 </a:t>
            </a:r>
            <a:r>
              <a:rPr lang="en-US" altLang="ko-K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</a:t>
            </a:r>
            <a:r>
              <a:rPr lang="ko-KR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베이비 박스</a:t>
            </a:r>
            <a:r>
              <a:rPr lang="en-US" altLang="ko-K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</a:t>
            </a:r>
            <a:r>
              <a:rPr lang="ko-KR" alt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둔 곳으로 유명하다</a:t>
            </a:r>
            <a:r>
              <a:rPr lang="en-US" altLang="ko-KR" sz="2600" b="1" dirty="0" smtClean="0"/>
              <a:t>.</a:t>
            </a:r>
            <a:endParaRPr lang="ko-KR" altLang="en-US" sz="2600" dirty="0" smtClean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1064349"/>
            <a:ext cx="41044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b="1" spc="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2) </a:t>
            </a:r>
            <a:r>
              <a:rPr lang="ko-KR" altLang="en-US" sz="2600" b="1" spc="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베이비박스</a:t>
            </a:r>
            <a:endParaRPr lang="ko-KR" altLang="en-US" sz="2600" b="1" spc="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401080" cy="500141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ko-KR" altLang="en-US" dirty="0" smtClean="0"/>
          </a:p>
          <a:p>
            <a:r>
              <a:rPr lang="ko-KR" altLang="en-US" sz="11200" b="1" dirty="0" smtClean="0"/>
              <a:t>위 대표적 두 가지 사례를 통해 보면 시민단체가 </a:t>
            </a:r>
            <a:endParaRPr lang="en-US" altLang="ko-KR" sz="11200" b="1" dirty="0" smtClean="0"/>
          </a:p>
          <a:p>
            <a:pPr>
              <a:buNone/>
            </a:pPr>
            <a:r>
              <a:rPr lang="ko-KR" altLang="en-US" sz="11200" b="1" dirty="0" smtClean="0"/>
              <a:t>   얼마나 중요하고 의미 있는 큰일을 하는가를 알 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 </a:t>
            </a:r>
            <a:r>
              <a:rPr lang="ko-KR" altLang="en-US" sz="11200" b="1" dirty="0" smtClean="0"/>
              <a:t>수 있다</a:t>
            </a:r>
            <a:r>
              <a:rPr lang="en-US" altLang="ko-KR" sz="11200" b="1" dirty="0" smtClean="0"/>
              <a:t>.</a:t>
            </a:r>
          </a:p>
          <a:p>
            <a:endParaRPr lang="ko-KR" altLang="en-US" sz="11200" dirty="0" smtClean="0"/>
          </a:p>
          <a:p>
            <a:r>
              <a:rPr lang="ko-KR" altLang="en-US" sz="11200" b="1" dirty="0" smtClean="0"/>
              <a:t>불과 수년 전까지만 해도 우리나라는 공공의 복지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</a:t>
            </a:r>
            <a:r>
              <a:rPr lang="ko-KR" altLang="en-US" sz="11200" b="1" dirty="0" smtClean="0"/>
              <a:t> 투자보다는 민간의 자발적 자선에 의존한 복지로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</a:t>
            </a:r>
            <a:r>
              <a:rPr lang="ko-KR" altLang="en-US" sz="11200" b="1" dirty="0" smtClean="0"/>
              <a:t> 경제 수준에 걸맞지 않게 낮은 사회복지 제도를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</a:t>
            </a:r>
            <a:r>
              <a:rPr lang="ko-KR" altLang="en-US" sz="11200" b="1" dirty="0" smtClean="0"/>
              <a:t> 이루어 왔다</a:t>
            </a:r>
            <a:r>
              <a:rPr lang="en-US" altLang="ko-KR" sz="11200" b="1" dirty="0" smtClean="0"/>
              <a:t>. </a:t>
            </a:r>
            <a:r>
              <a:rPr lang="ko-KR" altLang="en-US" sz="11200" b="1" dirty="0" smtClean="0"/>
              <a:t>급속한 산업화와 도시화 과정에서 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 </a:t>
            </a:r>
            <a:r>
              <a:rPr lang="ko-KR" altLang="en-US" sz="11200" b="1" dirty="0" smtClean="0"/>
              <a:t>핵가족화와 가족해체의 증가로 소외된 아동이나 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 </a:t>
            </a:r>
            <a:r>
              <a:rPr lang="ko-KR" altLang="en-US" sz="11200" b="1" dirty="0" smtClean="0"/>
              <a:t>노인</a:t>
            </a:r>
            <a:r>
              <a:rPr lang="en-US" altLang="ko-KR" sz="11200" b="1" dirty="0" smtClean="0"/>
              <a:t>, </a:t>
            </a:r>
            <a:r>
              <a:rPr lang="ko-KR" altLang="en-US" sz="11200" b="1" dirty="0" smtClean="0"/>
              <a:t>여성들이 많이 발생하였다</a:t>
            </a:r>
            <a:r>
              <a:rPr lang="en-US" altLang="ko-KR" sz="11200" b="1" dirty="0" smtClean="0"/>
              <a:t>.</a:t>
            </a:r>
          </a:p>
          <a:p>
            <a:endParaRPr lang="en-US" altLang="ko-KR" sz="11200" b="1" dirty="0" smtClean="0"/>
          </a:p>
          <a:p>
            <a:endParaRPr lang="en-US" altLang="ko-KR" sz="11200" b="1" dirty="0" smtClean="0"/>
          </a:p>
          <a:p>
            <a:endParaRPr lang="en-US" altLang="ko-KR" sz="11200" b="1" dirty="0" smtClean="0"/>
          </a:p>
          <a:p>
            <a:endParaRPr lang="en-US" altLang="ko-KR" sz="11200" b="1" dirty="0" smtClean="0"/>
          </a:p>
          <a:p>
            <a:endParaRPr lang="en-US" altLang="ko-KR" sz="11200" b="1" dirty="0" smtClean="0"/>
          </a:p>
          <a:p>
            <a:endParaRPr lang="en-US" altLang="ko-KR" sz="11200" b="1" dirty="0" smtClean="0"/>
          </a:p>
          <a:p>
            <a:endParaRPr lang="en-US" altLang="ko-KR" sz="11200" b="1" dirty="0" smtClean="0"/>
          </a:p>
          <a:p>
            <a:r>
              <a:rPr lang="en-US" altLang="ko-KR" sz="11200" b="1" dirty="0" smtClean="0"/>
              <a:t> </a:t>
            </a:r>
            <a:endParaRPr lang="ko-KR" altLang="en-US" sz="1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24744"/>
            <a:ext cx="8329642" cy="500141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ko-KR" altLang="en-US" dirty="0" smtClean="0"/>
          </a:p>
          <a:p>
            <a:r>
              <a:rPr lang="ko-KR" altLang="en-US" sz="9600" b="1" dirty="0" smtClean="0"/>
              <a:t>산업재해와 교통사고의 다발</a:t>
            </a:r>
            <a:r>
              <a:rPr lang="en-US" altLang="ko-KR" sz="9600" b="1" dirty="0" smtClean="0"/>
              <a:t>, </a:t>
            </a:r>
            <a:r>
              <a:rPr lang="ko-KR" altLang="en-US" sz="9600" b="1" dirty="0" smtClean="0"/>
              <a:t>공해로 인한 장애인의 수</a:t>
            </a:r>
            <a:endParaRPr lang="en-US" altLang="ko-KR" sz="9600" b="1" dirty="0" smtClean="0"/>
          </a:p>
          <a:p>
            <a:pPr>
              <a:buNone/>
            </a:pPr>
            <a:r>
              <a:rPr lang="ko-KR" altLang="en-US" sz="9600" b="1" dirty="0" smtClean="0"/>
              <a:t>   도 증가하고 있다</a:t>
            </a:r>
            <a:r>
              <a:rPr lang="en-US" altLang="ko-KR" sz="9600" b="1" dirty="0" smtClean="0"/>
              <a:t>. </a:t>
            </a:r>
            <a:r>
              <a:rPr lang="ko-KR" altLang="en-US" sz="9600" b="1" dirty="0" smtClean="0"/>
              <a:t>인구적인 측면에서 세계에서 유래를 찾아 볼 수 없는 극도의 </a:t>
            </a:r>
            <a:r>
              <a:rPr lang="ko-KR" altLang="en-US" sz="9600" b="1" dirty="0" err="1" smtClean="0"/>
              <a:t>저출산</a:t>
            </a:r>
            <a:r>
              <a:rPr lang="en-US" altLang="ko-KR" sz="9600" b="1" dirty="0" smtClean="0"/>
              <a:t>․</a:t>
            </a:r>
            <a:r>
              <a:rPr lang="ko-KR" altLang="en-US" sz="9600" b="1" dirty="0" smtClean="0"/>
              <a:t>고령화 추세는 성장의</a:t>
            </a:r>
            <a:endParaRPr lang="en-US" altLang="ko-KR" sz="9600" b="1" dirty="0" smtClean="0"/>
          </a:p>
          <a:p>
            <a:pPr>
              <a:buNone/>
            </a:pPr>
            <a:r>
              <a:rPr lang="ko-KR" altLang="en-US" sz="9600" b="1" dirty="0" smtClean="0"/>
              <a:t>   잠재력마저 약화시키고 있고 소득양극화 구조의 고착화로</a:t>
            </a:r>
            <a:r>
              <a:rPr lang="en-US" altLang="ko-KR" sz="9600" b="1" dirty="0" smtClean="0"/>
              <a:t> </a:t>
            </a:r>
            <a:r>
              <a:rPr lang="ko-KR" altLang="en-US" sz="9600" b="1" dirty="0" smtClean="0"/>
              <a:t>빈부격차 심하다 </a:t>
            </a:r>
            <a:r>
              <a:rPr lang="en-US" altLang="ko-KR" sz="9600" b="1" dirty="0" smtClean="0"/>
              <a:t>. </a:t>
            </a:r>
            <a:r>
              <a:rPr lang="ko-KR" altLang="en-US" sz="9600" b="1" dirty="0" smtClean="0"/>
              <a:t>이에 대한 사회전체의 근본적인 복지</a:t>
            </a:r>
            <a:r>
              <a:rPr lang="en-US" altLang="ko-KR" sz="9600" b="1" dirty="0" smtClean="0"/>
              <a:t> </a:t>
            </a:r>
            <a:r>
              <a:rPr lang="ko-KR" altLang="en-US" sz="9600" b="1" dirty="0" smtClean="0"/>
              <a:t>대책이 요구되고 있다</a:t>
            </a:r>
            <a:r>
              <a:rPr lang="en-US" altLang="ko-KR" sz="9600" b="1" dirty="0" smtClean="0"/>
              <a:t>.</a:t>
            </a:r>
            <a:endParaRPr lang="ko-KR" altLang="en-US" sz="9600" dirty="0" smtClean="0"/>
          </a:p>
          <a:p>
            <a:r>
              <a:rPr lang="ko-KR" altLang="en-US" sz="9600" b="1" dirty="0" smtClean="0"/>
              <a:t>정부는 </a:t>
            </a:r>
            <a:r>
              <a:rPr lang="en-US" altLang="ko-KR" sz="9600" b="1" dirty="0" smtClean="0"/>
              <a:t>2012</a:t>
            </a:r>
            <a:r>
              <a:rPr lang="ko-KR" altLang="en-US" sz="9600" b="1" dirty="0" smtClean="0"/>
              <a:t>년 총지출 예산 </a:t>
            </a:r>
            <a:r>
              <a:rPr lang="en-US" altLang="ko-KR" sz="9600" b="1" dirty="0" smtClean="0"/>
              <a:t>326.1</a:t>
            </a:r>
            <a:r>
              <a:rPr lang="ko-KR" altLang="en-US" sz="9600" b="1" dirty="0" smtClean="0"/>
              <a:t>조원 중 </a:t>
            </a:r>
            <a:r>
              <a:rPr lang="en-US" altLang="ko-KR" sz="9600" b="1" dirty="0" smtClean="0"/>
              <a:t>92</a:t>
            </a:r>
            <a:r>
              <a:rPr lang="ko-KR" altLang="en-US" sz="9600" b="1" dirty="0" smtClean="0"/>
              <a:t>조</a:t>
            </a:r>
            <a:r>
              <a:rPr lang="en-US" altLang="ko-KR" sz="9600" b="1" dirty="0" smtClean="0"/>
              <a:t>(28.2%</a:t>
            </a:r>
            <a:r>
              <a:rPr lang="ko-KR" altLang="en-US" sz="9600" b="1" dirty="0" smtClean="0"/>
              <a:t>를</a:t>
            </a:r>
            <a:endParaRPr lang="en-US" altLang="ko-KR" sz="9600" b="1" dirty="0" smtClean="0"/>
          </a:p>
          <a:p>
            <a:pPr>
              <a:buNone/>
            </a:pPr>
            <a:r>
              <a:rPr lang="ko-KR" altLang="en-US" sz="9600" b="1" dirty="0" smtClean="0"/>
              <a:t>   복지지출에 배정 할 예정이라고 한다</a:t>
            </a:r>
            <a:r>
              <a:rPr lang="en-US" altLang="ko-KR" sz="9600" b="1" dirty="0" smtClean="0"/>
              <a:t>. </a:t>
            </a:r>
            <a:r>
              <a:rPr lang="ko-KR" altLang="en-US" sz="9600" b="1" dirty="0" smtClean="0"/>
              <a:t>저소득층에 대한 </a:t>
            </a:r>
            <a:endParaRPr lang="en-US" altLang="ko-KR" sz="9600" b="1" dirty="0" smtClean="0"/>
          </a:p>
          <a:p>
            <a:pPr>
              <a:buNone/>
            </a:pPr>
            <a:r>
              <a:rPr lang="ko-KR" altLang="en-US" sz="9600" b="1" dirty="0" smtClean="0"/>
              <a:t>   </a:t>
            </a:r>
            <a:r>
              <a:rPr lang="ko-KR" altLang="en-US" sz="9600" b="1" dirty="0" err="1" smtClean="0"/>
              <a:t>사회안전망</a:t>
            </a:r>
            <a:r>
              <a:rPr lang="ko-KR" altLang="en-US" sz="9600" b="1" dirty="0" smtClean="0"/>
              <a:t> 확충</a:t>
            </a:r>
            <a:r>
              <a:rPr lang="en-US" altLang="ko-KR" sz="9600" b="1" dirty="0" smtClean="0"/>
              <a:t>, </a:t>
            </a:r>
            <a:r>
              <a:rPr lang="ko-KR" altLang="en-US" sz="9600" b="1" dirty="0" err="1" smtClean="0"/>
              <a:t>저출산</a:t>
            </a:r>
            <a:r>
              <a:rPr lang="en-US" altLang="ko-KR" sz="9600" b="1" dirty="0" smtClean="0"/>
              <a:t>·</a:t>
            </a:r>
            <a:r>
              <a:rPr lang="ko-KR" altLang="en-US" sz="9600" b="1" dirty="0" smtClean="0"/>
              <a:t>고령화 대책 본격 추진 등으로</a:t>
            </a:r>
            <a:endParaRPr lang="en-US" altLang="ko-KR" sz="9600" b="1" dirty="0" smtClean="0"/>
          </a:p>
          <a:p>
            <a:pPr>
              <a:buNone/>
            </a:pPr>
            <a:r>
              <a:rPr lang="ko-KR" altLang="en-US" sz="9600" b="1" dirty="0" smtClean="0"/>
              <a:t>   다른 분야에 비해 복지예산에 대해 고민을 한 흔적이 보</a:t>
            </a:r>
            <a:endParaRPr lang="en-US" altLang="ko-KR" sz="9600" b="1" dirty="0" smtClean="0"/>
          </a:p>
          <a:p>
            <a:pPr>
              <a:buNone/>
            </a:pPr>
            <a:r>
              <a:rPr lang="ko-KR" altLang="en-US" sz="9600" b="1" dirty="0" smtClean="0"/>
              <a:t>   인다</a:t>
            </a:r>
            <a:r>
              <a:rPr lang="en-US" altLang="ko-KR" sz="9600" b="1" dirty="0" smtClean="0"/>
              <a:t>. </a:t>
            </a:r>
            <a:r>
              <a:rPr lang="ko-KR" altLang="en-US" sz="9600" b="1" dirty="0" smtClean="0"/>
              <a:t>그러나 우리나라는 경제수준에 비해 국가의 </a:t>
            </a:r>
            <a:r>
              <a:rPr lang="ko-KR" altLang="en-US" sz="9600" b="1" dirty="0" err="1" smtClean="0"/>
              <a:t>복지투</a:t>
            </a:r>
            <a:endParaRPr lang="en-US" altLang="ko-KR" sz="9600" b="1" dirty="0" smtClean="0"/>
          </a:p>
          <a:p>
            <a:pPr>
              <a:buNone/>
            </a:pPr>
            <a:r>
              <a:rPr lang="ko-KR" altLang="en-US" sz="9600" b="1" dirty="0" smtClean="0"/>
              <a:t>   자가 가장 낮은 나라 중의 하나이다</a:t>
            </a:r>
            <a:r>
              <a:rPr lang="en-US" altLang="ko-KR" sz="9600" b="1" dirty="0" smtClean="0"/>
              <a:t>. </a:t>
            </a:r>
            <a:endParaRPr lang="ko-KR" altLang="en-US" sz="9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25000" lnSpcReduction="20000"/>
          </a:bodyPr>
          <a:lstStyle/>
          <a:p>
            <a:endParaRPr lang="ko-KR" altLang="en-US" dirty="0" smtClean="0"/>
          </a:p>
          <a:p>
            <a:r>
              <a:rPr lang="ko-KR" altLang="en-US" sz="11200" b="1" dirty="0" smtClean="0"/>
              <a:t>한 </a:t>
            </a:r>
            <a:r>
              <a:rPr lang="en-US" altLang="ko-KR" sz="11200" b="1" dirty="0" smtClean="0"/>
              <a:t> </a:t>
            </a:r>
            <a:r>
              <a:rPr lang="ko-KR" altLang="en-US" sz="11200" b="1" dirty="0" smtClean="0"/>
              <a:t>사회의 복지수준을 평가하는 가장 객관적인</a:t>
            </a:r>
            <a:endParaRPr lang="en-US" altLang="ko-KR" sz="11200" b="1" dirty="0" smtClean="0"/>
          </a:p>
          <a:p>
            <a:pPr>
              <a:buNone/>
            </a:pPr>
            <a:r>
              <a:rPr lang="ko-KR" altLang="en-US" sz="11200" b="1" dirty="0" smtClean="0"/>
              <a:t> </a:t>
            </a:r>
            <a:r>
              <a:rPr lang="en-US" altLang="ko-KR" sz="11200" b="1" dirty="0" smtClean="0"/>
              <a:t> </a:t>
            </a:r>
            <a:r>
              <a:rPr lang="ko-KR" altLang="en-US" sz="11200" b="1" dirty="0" smtClean="0"/>
              <a:t>기준은 국가에 의한 </a:t>
            </a:r>
            <a:r>
              <a:rPr lang="ko-KR" altLang="en-US" sz="11200" b="1" dirty="0" err="1" smtClean="0"/>
              <a:t>복지비</a:t>
            </a:r>
            <a:r>
              <a:rPr lang="ko-KR" altLang="en-US" sz="11200" b="1" dirty="0" smtClean="0"/>
              <a:t> 지출 비율인데</a:t>
            </a:r>
            <a:r>
              <a:rPr lang="en-US" altLang="ko-KR" sz="11200" b="1" dirty="0" smtClean="0"/>
              <a:t>, </a:t>
            </a:r>
            <a:r>
              <a:rPr lang="ko-KR" altLang="en-US" sz="11200" b="1" dirty="0" smtClean="0"/>
              <a:t>우리</a:t>
            </a:r>
            <a:endParaRPr lang="en-US" altLang="ko-KR" sz="11200" b="1" dirty="0" smtClean="0"/>
          </a:p>
          <a:p>
            <a:pPr>
              <a:buNone/>
            </a:pPr>
            <a:r>
              <a:rPr lang="ko-KR" altLang="en-US" sz="11200" b="1" dirty="0" smtClean="0"/>
              <a:t>  나라는 </a:t>
            </a:r>
            <a:r>
              <a:rPr lang="en-US" altLang="ko-KR" sz="11200" b="1" dirty="0" smtClean="0"/>
              <a:t>GDP</a:t>
            </a:r>
            <a:r>
              <a:rPr lang="ko-KR" altLang="en-US" sz="11200" b="1" dirty="0" smtClean="0"/>
              <a:t>대비 </a:t>
            </a:r>
            <a:r>
              <a:rPr lang="en-US" altLang="ko-KR" sz="11200" b="1" dirty="0" smtClean="0"/>
              <a:t>9%</a:t>
            </a:r>
            <a:r>
              <a:rPr lang="ko-KR" altLang="en-US" sz="11200" b="1" dirty="0" smtClean="0"/>
              <a:t>로 선진 복지국가의 </a:t>
            </a:r>
            <a:r>
              <a:rPr lang="en-US" altLang="ko-KR" sz="11200" b="1" dirty="0" smtClean="0"/>
              <a:t>1/3 </a:t>
            </a:r>
            <a:r>
              <a:rPr lang="ko-KR" altLang="en-US" sz="11200" b="1" dirty="0" smtClean="0"/>
              <a:t>수</a:t>
            </a:r>
            <a:endParaRPr lang="en-US" altLang="ko-KR" sz="11200" b="1" dirty="0" smtClean="0"/>
          </a:p>
          <a:p>
            <a:pPr>
              <a:buNone/>
            </a:pPr>
            <a:r>
              <a:rPr lang="ko-KR" altLang="en-US" sz="11200" b="1" dirty="0" smtClean="0"/>
              <a:t>  준 밖에 </a:t>
            </a:r>
            <a:r>
              <a:rPr lang="ko-KR" altLang="en-US" sz="11200" b="1" dirty="0" err="1" smtClean="0"/>
              <a:t>안된다</a:t>
            </a:r>
            <a:r>
              <a:rPr lang="en-US" altLang="ko-KR" sz="11200" b="1" dirty="0" smtClean="0"/>
              <a:t>. </a:t>
            </a:r>
            <a:r>
              <a:rPr lang="ko-KR" altLang="en-US" sz="11200" b="1" dirty="0" smtClean="0"/>
              <a:t>그 결과 우리나라 공공복지정책</a:t>
            </a:r>
            <a:endParaRPr lang="en-US" altLang="ko-KR" sz="11200" b="1" dirty="0" smtClean="0"/>
          </a:p>
          <a:p>
            <a:pPr>
              <a:buNone/>
            </a:pPr>
            <a:r>
              <a:rPr lang="ko-KR" altLang="en-US" sz="11200" b="1" dirty="0" smtClean="0"/>
              <a:t>  의 재분배 효과는 </a:t>
            </a:r>
            <a:r>
              <a:rPr lang="en-US" altLang="ko-KR" sz="11200" b="1" dirty="0" smtClean="0"/>
              <a:t>0.03</a:t>
            </a:r>
            <a:r>
              <a:rPr lang="ko-KR" altLang="en-US" sz="11200" b="1" dirty="0" smtClean="0"/>
              <a:t>으로 </a:t>
            </a:r>
            <a:r>
              <a:rPr lang="en-US" altLang="ko-KR" sz="11200" b="1" dirty="0" smtClean="0"/>
              <a:t>OECD </a:t>
            </a:r>
            <a:r>
              <a:rPr lang="ko-KR" altLang="en-US" sz="11200" b="1" dirty="0" smtClean="0"/>
              <a:t>평균 </a:t>
            </a:r>
            <a:r>
              <a:rPr lang="en-US" altLang="ko-KR" sz="11200" b="1" dirty="0" smtClean="0"/>
              <a:t>0.15</a:t>
            </a:r>
            <a:r>
              <a:rPr lang="ko-KR" altLang="en-US" sz="11200" b="1" dirty="0" smtClean="0"/>
              <a:t>의 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1/5</a:t>
            </a:r>
            <a:r>
              <a:rPr lang="ko-KR" altLang="en-US" sz="11200" b="1" dirty="0" smtClean="0"/>
              <a:t>수준으로 </a:t>
            </a:r>
            <a:r>
              <a:rPr lang="en-US" altLang="ko-KR" sz="11200" b="1" dirty="0" smtClean="0"/>
              <a:t>OECD </a:t>
            </a:r>
            <a:r>
              <a:rPr lang="ko-KR" altLang="en-US" sz="11200" b="1" dirty="0" smtClean="0"/>
              <a:t>국가 중 최하위로 나타나고</a:t>
            </a:r>
            <a:endParaRPr lang="en-US" altLang="ko-KR" sz="11200" b="1" dirty="0" smtClean="0"/>
          </a:p>
          <a:p>
            <a:pPr>
              <a:buNone/>
            </a:pPr>
            <a:r>
              <a:rPr lang="ko-KR" altLang="en-US" sz="11200" b="1" dirty="0" smtClean="0"/>
              <a:t>  있다</a:t>
            </a:r>
            <a:r>
              <a:rPr lang="en-US" altLang="ko-KR" sz="11200" b="1" dirty="0" smtClean="0"/>
              <a:t>. </a:t>
            </a:r>
            <a:r>
              <a:rPr lang="ko-KR" altLang="en-US" sz="11200" b="1" dirty="0" smtClean="0"/>
              <a:t>또 조세 및 소득이전제도로 인한 </a:t>
            </a:r>
            <a:r>
              <a:rPr lang="ko-KR" altLang="en-US" sz="11200" b="1" dirty="0" err="1" smtClean="0"/>
              <a:t>상대빈</a:t>
            </a:r>
            <a:endParaRPr lang="en-US" altLang="ko-KR" sz="11200" b="1" dirty="0" smtClean="0"/>
          </a:p>
          <a:p>
            <a:pPr>
              <a:buNone/>
            </a:pPr>
            <a:r>
              <a:rPr lang="ko-KR" altLang="en-US" sz="11200" b="1" dirty="0" smtClean="0"/>
              <a:t>  </a:t>
            </a:r>
            <a:r>
              <a:rPr lang="ko-KR" altLang="en-US" sz="11200" b="1" dirty="0" err="1" smtClean="0"/>
              <a:t>곤율의</a:t>
            </a:r>
            <a:r>
              <a:rPr lang="ko-KR" altLang="en-US" sz="11200" b="1" dirty="0" smtClean="0"/>
              <a:t> 감소폭도 </a:t>
            </a:r>
            <a:r>
              <a:rPr lang="en-US" altLang="ko-KR" sz="11200" b="1" dirty="0" smtClean="0"/>
              <a:t>OECD</a:t>
            </a:r>
            <a:r>
              <a:rPr lang="ko-KR" altLang="en-US" sz="11200" b="1" dirty="0" smtClean="0"/>
              <a:t>국가들 가운데 가장 작은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</a:t>
            </a:r>
            <a:r>
              <a:rPr lang="ko-KR" altLang="en-US" sz="11200" b="1" dirty="0" smtClean="0"/>
              <a:t> 감소폭을 보이고 있다</a:t>
            </a:r>
            <a:r>
              <a:rPr lang="en-US" altLang="ko-KR" sz="11200" b="1" dirty="0" smtClean="0"/>
              <a:t>. </a:t>
            </a:r>
            <a:r>
              <a:rPr lang="ko-KR" altLang="en-US" sz="11200" b="1" dirty="0" smtClean="0"/>
              <a:t>이는 정부의 사회복지 공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</a:t>
            </a:r>
            <a:r>
              <a:rPr lang="ko-KR" altLang="en-US" sz="11200" b="1" dirty="0" err="1" smtClean="0"/>
              <a:t>공정책이</a:t>
            </a:r>
            <a:r>
              <a:rPr lang="ko-KR" altLang="en-US" sz="11200" b="1" dirty="0" smtClean="0"/>
              <a:t> 비효율적이고 제 역할을 하지 못하고 </a:t>
            </a:r>
            <a:endParaRPr lang="en-US" altLang="ko-KR" sz="11200" b="1" dirty="0" smtClean="0"/>
          </a:p>
          <a:p>
            <a:pPr>
              <a:buNone/>
            </a:pPr>
            <a:r>
              <a:rPr lang="en-US" altLang="ko-KR" sz="11200" b="1" dirty="0" smtClean="0"/>
              <a:t>  </a:t>
            </a:r>
            <a:r>
              <a:rPr lang="ko-KR" altLang="en-US" sz="11200" b="1" dirty="0" smtClean="0"/>
              <a:t>있어 국민들이 느끼는 복지체감도 낮은 것이다</a:t>
            </a:r>
            <a:r>
              <a:rPr lang="en-US" altLang="ko-KR" sz="11200" b="1" dirty="0" smtClean="0"/>
              <a:t>.</a:t>
            </a:r>
            <a:endParaRPr lang="ko-KR" altLang="en-US" sz="11200" dirty="0" smtClean="0"/>
          </a:p>
          <a:p>
            <a:pPr>
              <a:lnSpc>
                <a:spcPct val="120000"/>
              </a:lnSpc>
            </a:pP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928926" y="6286520"/>
            <a:ext cx="2895600" cy="365125"/>
          </a:xfrm>
        </p:spPr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들어가는 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Autofit/>
          </a:bodyPr>
          <a:lstStyle/>
          <a:p>
            <a:r>
              <a:rPr lang="ko-KR" altLang="en-US" b="1" dirty="0" smtClean="0"/>
              <a:t>사회복지체계가 허술해서는 경제성장 동력을 강화하기 위한 구조조정을 뒷받침하기 어렵다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현재와 같은 심각한 불평등 구조를 방치할 경우 사회의 지속가능성이 위협받을 수 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경제난과 함께 지금과 같은 부익부 빈익빈 현상이 지속될 경우 소외계층의 인간존엄성 훼손과 함께 사회적 분노가 고조되어 노사간 신뢰의 파괴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계층간의 갈등 고조 등 경제사회가 감당할 수 없는 사회적 비용이 초래될 수 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특히 상대적 박탈감과 함께 </a:t>
            </a:r>
            <a:r>
              <a:rPr lang="ko-KR" altLang="en-US" b="1" dirty="0" err="1" smtClean="0"/>
              <a:t>자포자기형의</a:t>
            </a:r>
            <a:r>
              <a:rPr lang="ko-KR" altLang="en-US" b="1" dirty="0" smtClean="0"/>
              <a:t> 사람들이 증가하고 있는데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이는 사회 전체적으로 엄청난 불행이 아닐 수 없다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3F4AE-F3FD-486E-AA5A-706EA62F8440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2000" dirty="0" smtClean="0"/>
              <a:t>선진사회복지연구회</a:t>
            </a:r>
            <a:endParaRPr lang="ko-KR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파란바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보고서용">
      <a:majorFont>
        <a:latin typeface="HY헤드라인M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1925</Words>
  <Application>Microsoft Office PowerPoint</Application>
  <PresentationFormat>화면 슬라이드 쇼(4:3)</PresentationFormat>
  <Paragraphs>187</Paragraphs>
  <Slides>26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파란바탕</vt:lpstr>
      <vt:lpstr>선진복지국가로 가기 위한 사회복지시민단체의 역할 </vt:lpstr>
      <vt:lpstr>목차</vt:lpstr>
      <vt:lpstr>1. 들어가는 글</vt:lpstr>
      <vt:lpstr>1. 들어가는 글</vt:lpstr>
      <vt:lpstr>1. 들어가는 글</vt:lpstr>
      <vt:lpstr>1. 들어가는 글</vt:lpstr>
      <vt:lpstr>1. 들어가는 글</vt:lpstr>
      <vt:lpstr>1. 들어가는 글</vt:lpstr>
      <vt:lpstr>1. 들어가는 글</vt:lpstr>
      <vt:lpstr>1. 들어가는 글</vt:lpstr>
      <vt:lpstr>2. 시민단체(NGO)의 배경</vt:lpstr>
      <vt:lpstr>3. 시민단체(NGO)의 기능</vt:lpstr>
      <vt:lpstr>3. 시민단체(NGO)의 기능</vt:lpstr>
      <vt:lpstr>3. 시민단체(NGO)의 기능</vt:lpstr>
      <vt:lpstr>4. 우리 나라 시민단체들이 갖고 있는 당면과제</vt:lpstr>
      <vt:lpstr>4. 우리 나라 시민단체들이 갖고 있는 당면과제</vt:lpstr>
      <vt:lpstr>4. 우리 나라 시민단체들이 갖고 있는 당면과제</vt:lpstr>
      <vt:lpstr>4. 우리 나라 시민단체들이 갖고 있는 당면과제</vt:lpstr>
      <vt:lpstr>5. 정부와 시민단체(NGO)의 관계 </vt:lpstr>
      <vt:lpstr>5. 정부와 시민단체(NGO)의 관계 </vt:lpstr>
      <vt:lpstr>6. 맺는글.</vt:lpstr>
      <vt:lpstr>6. 맺는글.</vt:lpstr>
      <vt:lpstr>6. 맺는글.</vt:lpstr>
      <vt:lpstr>6. 맺는글.</vt:lpstr>
      <vt:lpstr>&lt;선진사회복지연구회&gt;는…</vt:lpstr>
      <vt:lpstr>참고문헌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선진복지국가로 가기 위한 사회복지시민단체의 역할</dc:title>
  <dc:creator>삼성</dc:creator>
  <cp:lastModifiedBy>삼성</cp:lastModifiedBy>
  <cp:revision>130</cp:revision>
  <dcterms:created xsi:type="dcterms:W3CDTF">2011-10-25T09:39:38Z</dcterms:created>
  <dcterms:modified xsi:type="dcterms:W3CDTF">2011-10-30T04:49:17Z</dcterms:modified>
</cp:coreProperties>
</file>